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oto Serif Bold" panose="020B0604020202020204" charset="0"/>
      <p:regular r:id="rId17"/>
    </p:embeddedFont>
    <p:embeddedFont>
      <p:font typeface="Noto Serif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633953"/>
            <a:ext cx="7019094" cy="7019094"/>
          </a:xfrm>
          <a:custGeom>
            <a:avLst/>
            <a:gdLst/>
            <a:ahLst/>
            <a:cxnLst/>
            <a:rect l="l" t="t" r="r" b="b"/>
            <a:pathLst>
              <a:path w="7019094" h="7019094">
                <a:moveTo>
                  <a:pt x="0" y="0"/>
                </a:moveTo>
                <a:lnTo>
                  <a:pt x="7019094" y="0"/>
                </a:lnTo>
                <a:lnTo>
                  <a:pt x="7019094" y="7019094"/>
                </a:lnTo>
                <a:lnTo>
                  <a:pt x="0" y="7019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439983" y="2468365"/>
            <a:ext cx="8819317" cy="482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erif Bold"/>
              </a:rPr>
              <a:t>Třídní schůzky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erif Bold"/>
              </a:rPr>
              <a:t>9. ročník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erif Bold"/>
              </a:rPr>
              <a:t>11.01. 2024</a:t>
            </a:r>
          </a:p>
        </p:txBody>
      </p:sp>
      <p:sp>
        <p:nvSpPr>
          <p:cNvPr id="4" name="Freeform 4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30654" y="4274503"/>
            <a:ext cx="782669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erif Bold"/>
              </a:rPr>
              <a:t>Kalendárium</a:t>
            </a:r>
          </a:p>
        </p:txBody>
      </p:sp>
      <p:sp>
        <p:nvSpPr>
          <p:cNvPr id="3" name="Freeform 3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7899" y="1552575"/>
            <a:ext cx="9367991" cy="625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19.01. - Ředitelský den (uzavření klasifikace)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26.01. - Focení 9. tříd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31.01. - Pololetní vysvědčení (standardní výuka)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02.02. - Pololetní prázdniny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05.-09.02. - Jarní prázdniny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18.-22.03. - “Šroťák”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28.03. - 01.04. - Velikonoční prázdniny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11.04. - Informativní odpoledne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29.05. - 03.05. - Psaní Absolventských prací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15.05. - termín odevzdání Absolventských prací</a:t>
            </a:r>
          </a:p>
          <a:p>
            <a:pPr algn="just">
              <a:lnSpc>
                <a:spcPts val="4560"/>
              </a:lnSpc>
            </a:pPr>
            <a:endParaRPr lang="en-US" sz="3000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408527" y="981075"/>
            <a:ext cx="8466096" cy="739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0"/>
              </a:lnSpc>
            </a:pPr>
            <a:endParaRPr/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24.05. - 02.06. - Expedice Banát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30.05. - Poslední třídní schůzky 9. ročníku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04.06. - Obhajoby AP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06.06. - Ples devátého ročníku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07.-16.06. - Výjezd Velká Británie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17.-21.06. - Týden sportů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24.-25.06. - Dny třídy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26.06. - Loučení deváťáky</a:t>
            </a:r>
          </a:p>
          <a:p>
            <a:pPr algn="just">
              <a:lnSpc>
                <a:spcPts val="4560"/>
              </a:lnSpc>
            </a:pPr>
            <a:r>
              <a:rPr lang="en-US" sz="3000">
                <a:solidFill>
                  <a:srgbClr val="000000"/>
                </a:solidFill>
                <a:latin typeface="Noto Serif"/>
              </a:rPr>
              <a:t>27.06. - Vysvědčení, poslední zvonění a slavnostní oběd s deváťáky</a:t>
            </a:r>
          </a:p>
          <a:p>
            <a:pPr algn="just">
              <a:lnSpc>
                <a:spcPts val="4560"/>
              </a:lnSpc>
            </a:pPr>
            <a:endParaRPr lang="en-US" sz="3000">
              <a:solidFill>
                <a:srgbClr val="000000"/>
              </a:solidFill>
              <a:latin typeface="Noto Serif"/>
            </a:endParaRPr>
          </a:p>
          <a:p>
            <a:pPr algn="just">
              <a:lnSpc>
                <a:spcPts val="4560"/>
              </a:lnSpc>
            </a:pPr>
            <a:endParaRPr lang="en-US" sz="3000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436" y="4274503"/>
            <a:ext cx="1454312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erif Bold"/>
              </a:rPr>
              <a:t>Přihlášky na SŠ/SOŠ/SOU</a:t>
            </a:r>
          </a:p>
        </p:txBody>
      </p:sp>
      <p:sp>
        <p:nvSpPr>
          <p:cNvPr id="3" name="Freeform 3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1181100"/>
            <a:ext cx="17360650" cy="831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93"/>
              </a:lnSpc>
            </a:pP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Odevzdání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přihlášek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na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SŠ – do 20.02.</a:t>
            </a:r>
          </a:p>
          <a:p>
            <a:pPr algn="just">
              <a:lnSpc>
                <a:spcPts val="7693"/>
              </a:lnSpc>
            </a:pP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Tři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různé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způsoby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,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jak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podat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přihlášku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na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střední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školy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:</a:t>
            </a:r>
          </a:p>
          <a:p>
            <a:pPr marL="851862" lvl="1" indent="-425931" algn="just">
              <a:lnSpc>
                <a:spcPts val="7693"/>
              </a:lnSpc>
              <a:buFont typeface="Arial"/>
              <a:buChar char="•"/>
            </a:pP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Elektronicky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</a:t>
            </a:r>
          </a:p>
          <a:p>
            <a:pPr marL="851862" lvl="1" indent="-425931" algn="just">
              <a:lnSpc>
                <a:spcPts val="7693"/>
              </a:lnSpc>
              <a:buFont typeface="Arial"/>
              <a:buChar char="•"/>
            </a:pPr>
            <a:r>
              <a:rPr lang="en-US" sz="3945" dirty="0" err="1">
                <a:solidFill>
                  <a:srgbClr val="000000"/>
                </a:solidFill>
                <a:latin typeface="Noto Serif Bold"/>
                <a:cs typeface="Noto Serif Bold"/>
              </a:rPr>
              <a:t>Podáním</a:t>
            </a:r>
            <a:r>
              <a:rPr lang="en-US" sz="3945" dirty="0">
                <a:solidFill>
                  <a:srgbClr val="000000"/>
                </a:solidFill>
                <a:latin typeface="Noto Serif Bold"/>
                <a:cs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  <a:cs typeface="Noto Serif Bold"/>
              </a:rPr>
              <a:t>výpisu</a:t>
            </a:r>
            <a:r>
              <a:rPr lang="en-US" sz="3945" dirty="0">
                <a:solidFill>
                  <a:srgbClr val="000000"/>
                </a:solidFill>
                <a:latin typeface="Noto Serif Bold"/>
                <a:cs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  <a:cs typeface="Noto Serif Bold"/>
              </a:rPr>
              <a:t>vytištěného</a:t>
            </a:r>
            <a:r>
              <a:rPr lang="en-US" sz="3945" dirty="0">
                <a:solidFill>
                  <a:srgbClr val="000000"/>
                </a:solidFill>
                <a:latin typeface="Noto Serif Bold"/>
                <a:cs typeface="Noto Serif Bold"/>
              </a:rPr>
              <a:t> z online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  <a:cs typeface="Noto Serif Bold"/>
              </a:rPr>
              <a:t>systému</a:t>
            </a:r>
            <a:r>
              <a:rPr lang="en-US" sz="3945" dirty="0">
                <a:solidFill>
                  <a:srgbClr val="000000"/>
                </a:solidFill>
                <a:latin typeface="Noto Serif Bold"/>
                <a:cs typeface="Noto Serif Bold"/>
              </a:rPr>
              <a:t>. </a:t>
            </a:r>
          </a:p>
          <a:p>
            <a:pPr marL="851862" lvl="1" indent="-425931" algn="just">
              <a:lnSpc>
                <a:spcPts val="7693"/>
              </a:lnSpc>
              <a:buFont typeface="Arial"/>
              <a:buChar char="•"/>
            </a:pPr>
            <a:r>
              <a:rPr lang="en-US" sz="3945" dirty="0" err="1">
                <a:solidFill>
                  <a:srgbClr val="000000"/>
                </a:solidFill>
                <a:latin typeface="Noto Serif Bold"/>
                <a:cs typeface="Noto Serif Bold"/>
              </a:rPr>
              <a:t>Podáním</a:t>
            </a:r>
            <a:r>
              <a:rPr lang="en-US" sz="3945" dirty="0">
                <a:solidFill>
                  <a:srgbClr val="000000"/>
                </a:solidFill>
                <a:latin typeface="Noto Serif Bold"/>
                <a:cs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  <a:cs typeface="Noto Serif Bold"/>
              </a:rPr>
              <a:t>vyplněného</a:t>
            </a:r>
            <a:r>
              <a:rPr lang="en-US" sz="3945" dirty="0">
                <a:solidFill>
                  <a:srgbClr val="000000"/>
                </a:solidFill>
                <a:latin typeface="Noto Serif Bold"/>
                <a:cs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  <a:cs typeface="Noto Serif Bold"/>
              </a:rPr>
              <a:t>tiskopisu</a:t>
            </a:r>
            <a:r>
              <a:rPr lang="en-US" sz="3945" dirty="0">
                <a:solidFill>
                  <a:srgbClr val="000000"/>
                </a:solidFill>
                <a:latin typeface="Noto Serif Bold"/>
                <a:cs typeface="Noto Serif Bold"/>
              </a:rPr>
              <a:t> s 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  <a:cs typeface="Noto Serif Bold"/>
              </a:rPr>
              <a:t>přílohami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. </a:t>
            </a:r>
          </a:p>
          <a:p>
            <a:pPr algn="just">
              <a:lnSpc>
                <a:spcPts val="7693"/>
              </a:lnSpc>
            </a:pP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Elektronickou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přihlášku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bude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možné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podat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od 1.2. do 20.2.</a:t>
            </a:r>
          </a:p>
          <a:p>
            <a:pPr algn="ctr">
              <a:lnSpc>
                <a:spcPts val="7693"/>
              </a:lnSpc>
            </a:pPr>
            <a:r>
              <a:rPr lang="en-US" sz="3945" u="sng" dirty="0" err="1">
                <a:solidFill>
                  <a:srgbClr val="000000"/>
                </a:solidFill>
                <a:latin typeface="Noto Serif Bold"/>
              </a:rPr>
              <a:t>Více</a:t>
            </a:r>
            <a:r>
              <a:rPr lang="en-US" sz="3945" u="sng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u="sng" dirty="0" err="1">
                <a:solidFill>
                  <a:srgbClr val="000000"/>
                </a:solidFill>
                <a:latin typeface="Noto Serif Bold"/>
              </a:rPr>
              <a:t>na</a:t>
            </a:r>
            <a:r>
              <a:rPr lang="en-US" sz="3945" u="sng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u="sng" dirty="0" err="1">
                <a:solidFill>
                  <a:srgbClr val="000000"/>
                </a:solidFill>
                <a:latin typeface="Noto Serif Bold"/>
              </a:rPr>
              <a:t>vytištěném</a:t>
            </a:r>
            <a:r>
              <a:rPr lang="en-US" sz="3945" u="sng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u="sng" dirty="0" err="1">
                <a:solidFill>
                  <a:srgbClr val="000000"/>
                </a:solidFill>
                <a:latin typeface="Noto Serif Bold"/>
              </a:rPr>
              <a:t>materiálu</a:t>
            </a:r>
            <a:r>
              <a:rPr lang="en-US" sz="3945" u="sng" dirty="0">
                <a:solidFill>
                  <a:srgbClr val="000000"/>
                </a:solidFill>
                <a:latin typeface="Noto Serif Bold"/>
              </a:rPr>
              <a:t>.</a:t>
            </a:r>
          </a:p>
          <a:p>
            <a:pPr algn="just">
              <a:lnSpc>
                <a:spcPts val="5997"/>
              </a:lnSpc>
            </a:pPr>
            <a:endParaRPr lang="en-US" sz="3945" u="sng" dirty="0">
              <a:solidFill>
                <a:srgbClr val="000000"/>
              </a:solidFill>
              <a:latin typeface="Noto Serif Bold"/>
            </a:endParaRPr>
          </a:p>
          <a:p>
            <a:pPr algn="just">
              <a:lnSpc>
                <a:spcPts val="5997"/>
              </a:lnSpc>
            </a:pPr>
            <a:endParaRPr lang="en-US" sz="3945" u="sng" dirty="0">
              <a:solidFill>
                <a:srgbClr val="000000"/>
              </a:solidFill>
              <a:latin typeface="Noto Serif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12707" y="4274503"/>
            <a:ext cx="926258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erif Bold"/>
              </a:rPr>
              <a:t>Přijímací řízení</a:t>
            </a:r>
          </a:p>
        </p:txBody>
      </p:sp>
      <p:sp>
        <p:nvSpPr>
          <p:cNvPr id="3" name="Freeform 3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6913" y="594525"/>
            <a:ext cx="15656759" cy="8402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97"/>
              </a:lnSpc>
            </a:pPr>
            <a:r>
              <a:rPr lang="en-US" sz="3945" dirty="0">
                <a:solidFill>
                  <a:srgbClr val="000000"/>
                </a:solidFill>
                <a:latin typeface="Noto Serif"/>
              </a:rPr>
              <a:t>·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Přijímačky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na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SŠ –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jednotné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přijímací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zkoušky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</a:p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Čtyřleté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– 12. a 15.04.</a:t>
            </a:r>
          </a:p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Šestileté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a </a:t>
            </a: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osmileté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– 16. a 17.04.</a:t>
            </a:r>
          </a:p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Náhradní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termín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– </a:t>
            </a:r>
            <a:r>
              <a:rPr lang="en-US" sz="3945" dirty="0" smtClean="0">
                <a:solidFill>
                  <a:srgbClr val="000000"/>
                </a:solidFill>
                <a:latin typeface="Noto Serif"/>
              </a:rPr>
              <a:t>2</a:t>
            </a:r>
            <a:r>
              <a:rPr lang="cs-CZ" sz="3945" dirty="0" smtClean="0">
                <a:solidFill>
                  <a:srgbClr val="000000"/>
                </a:solidFill>
                <a:latin typeface="Noto Serif"/>
              </a:rPr>
              <a:t>9</a:t>
            </a:r>
            <a:r>
              <a:rPr lang="en-US" sz="3945" dirty="0" smtClean="0">
                <a:solidFill>
                  <a:srgbClr val="000000"/>
                </a:solidFill>
                <a:latin typeface="Noto Serif"/>
              </a:rPr>
              <a:t>. 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a 30.04.</a:t>
            </a:r>
          </a:p>
          <a:p>
            <a:pPr algn="just">
              <a:lnSpc>
                <a:spcPts val="5997"/>
              </a:lnSpc>
            </a:pPr>
            <a:endParaRPr lang="en-US" sz="3945" dirty="0">
              <a:solidFill>
                <a:srgbClr val="000000"/>
              </a:solidFill>
              <a:latin typeface="Noto Serif"/>
            </a:endParaRPr>
          </a:p>
          <a:p>
            <a:pPr algn="just">
              <a:lnSpc>
                <a:spcPts val="5997"/>
              </a:lnSpc>
            </a:pPr>
            <a:r>
              <a:rPr lang="en-US" sz="3945" dirty="0">
                <a:solidFill>
                  <a:srgbClr val="000000"/>
                </a:solidFill>
                <a:latin typeface="Noto Serif"/>
              </a:rPr>
              <a:t>·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Přijímačky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SŠ –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školní</a:t>
            </a:r>
            <a:r>
              <a:rPr lang="en-US" sz="3945" dirty="0">
                <a:solidFill>
                  <a:srgbClr val="000000"/>
                </a:solidFill>
                <a:latin typeface="Noto Serif Bold"/>
              </a:rPr>
              <a:t> </a:t>
            </a:r>
            <a:r>
              <a:rPr lang="en-US" sz="3945" dirty="0" err="1">
                <a:solidFill>
                  <a:srgbClr val="000000"/>
                </a:solidFill>
                <a:latin typeface="Noto Serif Bold"/>
              </a:rPr>
              <a:t>část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</a:t>
            </a:r>
          </a:p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Talentové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– </a:t>
            </a: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umění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– 02. – 15.01.</a:t>
            </a:r>
          </a:p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Konzervatoře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– 15. – 31.01.</a:t>
            </a:r>
          </a:p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Talentové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- </a:t>
            </a: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gymnázia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se sport. </a:t>
            </a:r>
            <a:r>
              <a:rPr lang="en-US" sz="3945" dirty="0" err="1">
                <a:solidFill>
                  <a:srgbClr val="000000"/>
                </a:solidFill>
                <a:latin typeface="Noto Serif"/>
              </a:rPr>
              <a:t>přípravou</a:t>
            </a:r>
            <a:r>
              <a:rPr lang="en-US" sz="3945" dirty="0">
                <a:solidFill>
                  <a:srgbClr val="000000"/>
                </a:solidFill>
                <a:latin typeface="Noto Serif"/>
              </a:rPr>
              <a:t> – 02.01. – 15.02.</a:t>
            </a:r>
          </a:p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 dirty="0">
                <a:solidFill>
                  <a:srgbClr val="000000"/>
                </a:solidFill>
                <a:latin typeface="Noto Serif"/>
              </a:rPr>
              <a:t>SŠ – 15.03. – 23.04.</a:t>
            </a:r>
          </a:p>
          <a:p>
            <a:pPr algn="just">
              <a:lnSpc>
                <a:spcPts val="5997"/>
              </a:lnSpc>
            </a:pPr>
            <a:endParaRPr lang="en-US" sz="3945" dirty="0">
              <a:solidFill>
                <a:srgbClr val="000000"/>
              </a:solidFill>
              <a:latin typeface="Noto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41257" y="4274503"/>
            <a:ext cx="960548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erif Bold"/>
              </a:rPr>
              <a:t>Semináře ČJ a M</a:t>
            </a:r>
          </a:p>
        </p:txBody>
      </p:sp>
      <p:sp>
        <p:nvSpPr>
          <p:cNvPr id="3" name="Freeform 3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89873"/>
            <a:ext cx="15722209" cy="911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440" lvl="1" indent="-342720" algn="just">
              <a:lnSpc>
                <a:spcPts val="4825"/>
              </a:lnSpc>
              <a:buFont typeface="Arial"/>
              <a:buChar char="•"/>
            </a:pPr>
            <a:r>
              <a:rPr lang="en-US" sz="3174">
                <a:solidFill>
                  <a:srgbClr val="000000"/>
                </a:solidFill>
                <a:latin typeface="Noto Serif Bold"/>
              </a:rPr>
              <a:t>Semináře z ČJ a M budou z důvodu zintenzivnění přípravy na přijímací zkoušky od 1. února do 30. dubna probíhat v tříhodinových blocích.</a:t>
            </a:r>
          </a:p>
          <a:p>
            <a:pPr algn="just">
              <a:lnSpc>
                <a:spcPts val="4825"/>
              </a:lnSpc>
            </a:pPr>
            <a:endParaRPr lang="en-US" sz="3174">
              <a:solidFill>
                <a:srgbClr val="000000"/>
              </a:solidFill>
              <a:latin typeface="Noto Serif Bold"/>
            </a:endParaRPr>
          </a:p>
          <a:p>
            <a:pPr marL="685440" lvl="1" indent="-342720" algn="just">
              <a:lnSpc>
                <a:spcPts val="4825"/>
              </a:lnSpc>
              <a:buFont typeface="Arial"/>
              <a:buChar char="•"/>
            </a:pPr>
            <a:r>
              <a:rPr lang="en-US" sz="3174">
                <a:solidFill>
                  <a:srgbClr val="000000"/>
                </a:solidFill>
                <a:latin typeface="Noto Serif"/>
              </a:rPr>
              <a:t>Pokud bude někdo z žáků, z důvodu tréninků a pod., odcházet z třetí hodiny bloku dříve, do absence se nebude započítávat.</a:t>
            </a:r>
          </a:p>
          <a:p>
            <a:pPr algn="just">
              <a:lnSpc>
                <a:spcPts val="4825"/>
              </a:lnSpc>
            </a:pPr>
            <a:endParaRPr lang="en-US" sz="3174">
              <a:solidFill>
                <a:srgbClr val="000000"/>
              </a:solidFill>
              <a:latin typeface="Noto Serif"/>
            </a:endParaRPr>
          </a:p>
          <a:p>
            <a:pPr marL="685440" lvl="1" indent="-342720" algn="just">
              <a:lnSpc>
                <a:spcPts val="4825"/>
              </a:lnSpc>
              <a:buFont typeface="Arial"/>
              <a:buChar char="•"/>
            </a:pPr>
            <a:r>
              <a:rPr lang="en-US" sz="3174">
                <a:solidFill>
                  <a:srgbClr val="000000"/>
                </a:solidFill>
                <a:latin typeface="Noto Serif"/>
              </a:rPr>
              <a:t>V květnu a červnu semináře nebudou (za únor až duben budou již hodiny nahrazeny).</a:t>
            </a:r>
          </a:p>
          <a:p>
            <a:pPr algn="just">
              <a:lnSpc>
                <a:spcPts val="4825"/>
              </a:lnSpc>
            </a:pPr>
            <a:endParaRPr lang="en-US" sz="3174">
              <a:solidFill>
                <a:srgbClr val="000000"/>
              </a:solidFill>
              <a:latin typeface="Noto Serif"/>
            </a:endParaRPr>
          </a:p>
          <a:p>
            <a:pPr marL="685440" lvl="1" indent="-342720" algn="just">
              <a:lnSpc>
                <a:spcPts val="4825"/>
              </a:lnSpc>
              <a:buFont typeface="Arial"/>
              <a:buChar char="•"/>
            </a:pPr>
            <a:r>
              <a:rPr lang="en-US" sz="3174">
                <a:solidFill>
                  <a:srgbClr val="000000"/>
                </a:solidFill>
                <a:latin typeface="Noto Serif"/>
              </a:rPr>
              <a:t>Návratku se změnou rozvrhu a konkrétními daty dostanou žáci na třídnické hodině.</a:t>
            </a:r>
          </a:p>
          <a:p>
            <a:pPr algn="just">
              <a:lnSpc>
                <a:spcPts val="4825"/>
              </a:lnSpc>
            </a:pPr>
            <a:endParaRPr lang="en-US" sz="3174">
              <a:solidFill>
                <a:srgbClr val="000000"/>
              </a:solidFill>
              <a:latin typeface="Noto Serif"/>
            </a:endParaRPr>
          </a:p>
          <a:p>
            <a:pPr marL="685440" lvl="1" indent="-342720" algn="just">
              <a:lnSpc>
                <a:spcPts val="4825"/>
              </a:lnSpc>
              <a:buFont typeface="Arial"/>
              <a:buChar char="•"/>
            </a:pPr>
            <a:r>
              <a:rPr lang="en-US" sz="3174">
                <a:solidFill>
                  <a:srgbClr val="000000"/>
                </a:solidFill>
                <a:latin typeface="Noto Serif"/>
              </a:rPr>
              <a:t>Přihlášením na seminář v září je žák přihlášen na celý školní rok, pokud někdo již nechce pokračovat, vyplní odhlášku.</a:t>
            </a:r>
          </a:p>
          <a:p>
            <a:pPr algn="just">
              <a:lnSpc>
                <a:spcPts val="4825"/>
              </a:lnSpc>
            </a:pPr>
            <a:endParaRPr lang="en-US" sz="3174">
              <a:solidFill>
                <a:srgbClr val="000000"/>
              </a:solidFill>
              <a:latin typeface="Noto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47442" y="4274503"/>
            <a:ext cx="1159311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Noto Serif Bold"/>
              </a:rPr>
              <a:t>Absolventské práce</a:t>
            </a:r>
          </a:p>
        </p:txBody>
      </p:sp>
      <p:sp>
        <p:nvSpPr>
          <p:cNvPr id="3" name="Freeform 3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7383" y="9035557"/>
            <a:ext cx="3592579" cy="1251443"/>
          </a:xfrm>
          <a:custGeom>
            <a:avLst/>
            <a:gdLst/>
            <a:ahLst/>
            <a:cxnLst/>
            <a:rect l="l" t="t" r="r" b="b"/>
            <a:pathLst>
              <a:path w="3592579" h="1251443">
                <a:moveTo>
                  <a:pt x="0" y="0"/>
                </a:moveTo>
                <a:lnTo>
                  <a:pt x="3592579" y="0"/>
                </a:lnTo>
                <a:lnTo>
                  <a:pt x="3592579" y="1251443"/>
                </a:lnTo>
                <a:lnTo>
                  <a:pt x="0" y="125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15620" y="355011"/>
            <a:ext cx="15656759" cy="1048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>
                <a:solidFill>
                  <a:srgbClr val="000000"/>
                </a:solidFill>
                <a:latin typeface="Noto Serif"/>
              </a:rPr>
              <a:t>Žáci měli do 15.12. čas odevzdat téma a výzkumnou otázku/y ke své absolventské práci, do prostředí MS Teams. Zároveň mohli oslovit svého konzultanta.</a:t>
            </a:r>
          </a:p>
          <a:p>
            <a:pPr algn="just">
              <a:lnSpc>
                <a:spcPts val="5997"/>
              </a:lnSpc>
            </a:pPr>
            <a:endParaRPr lang="en-US" sz="3945">
              <a:solidFill>
                <a:srgbClr val="000000"/>
              </a:solidFill>
              <a:latin typeface="Noto Serif"/>
            </a:endParaRPr>
          </a:p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>
                <a:solidFill>
                  <a:srgbClr val="000000"/>
                </a:solidFill>
                <a:latin typeface="Noto Serif"/>
              </a:rPr>
              <a:t>Ti kteří odevzdali, tak do 01.03. dostanou zpětnou vazbu od TU.</a:t>
            </a:r>
          </a:p>
          <a:p>
            <a:pPr algn="just">
              <a:lnSpc>
                <a:spcPts val="5997"/>
              </a:lnSpc>
            </a:pPr>
            <a:endParaRPr lang="en-US" sz="3945">
              <a:solidFill>
                <a:srgbClr val="000000"/>
              </a:solidFill>
              <a:latin typeface="Noto Serif"/>
            </a:endParaRPr>
          </a:p>
          <a:p>
            <a:pPr marL="851862" lvl="1" indent="-425931" algn="just">
              <a:lnSpc>
                <a:spcPts val="5997"/>
              </a:lnSpc>
              <a:buFont typeface="Arial"/>
              <a:buChar char="•"/>
            </a:pPr>
            <a:r>
              <a:rPr lang="en-US" sz="3945">
                <a:solidFill>
                  <a:srgbClr val="000000"/>
                </a:solidFill>
                <a:latin typeface="Noto Serif"/>
              </a:rPr>
              <a:t>Následně se k AP budeme vracet až po přijímacím řízení, konkrétně: </a:t>
            </a:r>
          </a:p>
          <a:p>
            <a:pPr marL="1703723" lvl="2" indent="-567908" algn="just">
              <a:lnSpc>
                <a:spcPts val="5997"/>
              </a:lnSpc>
              <a:buFont typeface="Arial"/>
              <a:buChar char="⚬"/>
            </a:pPr>
            <a:r>
              <a:rPr lang="en-US" sz="3945">
                <a:solidFill>
                  <a:srgbClr val="000000"/>
                </a:solidFill>
                <a:latin typeface="Noto Serif"/>
              </a:rPr>
              <a:t>v týdnu 29.05. - 03.05. Psaní Absolventských prací</a:t>
            </a:r>
          </a:p>
          <a:p>
            <a:pPr marL="1703723" lvl="2" indent="-567908" algn="just">
              <a:lnSpc>
                <a:spcPts val="5997"/>
              </a:lnSpc>
              <a:buFont typeface="Arial"/>
              <a:buChar char="⚬"/>
            </a:pPr>
            <a:r>
              <a:rPr lang="en-US" sz="3945">
                <a:solidFill>
                  <a:srgbClr val="000000"/>
                </a:solidFill>
                <a:latin typeface="Noto Serif"/>
              </a:rPr>
              <a:t>15.05. - Termín odevzdání Absolventských prací</a:t>
            </a:r>
          </a:p>
          <a:p>
            <a:pPr marL="1703723" lvl="2" indent="-567908" algn="just">
              <a:lnSpc>
                <a:spcPts val="5997"/>
              </a:lnSpc>
              <a:buFont typeface="Arial"/>
              <a:buChar char="⚬"/>
            </a:pPr>
            <a:r>
              <a:rPr lang="en-US" sz="3945">
                <a:solidFill>
                  <a:srgbClr val="000000"/>
                </a:solidFill>
                <a:latin typeface="Noto Serif"/>
              </a:rPr>
              <a:t>04.06. Obhajoby AP</a:t>
            </a:r>
          </a:p>
          <a:p>
            <a:pPr algn="just">
              <a:lnSpc>
                <a:spcPts val="5997"/>
              </a:lnSpc>
            </a:pPr>
            <a:endParaRPr lang="en-US" sz="3945">
              <a:solidFill>
                <a:srgbClr val="000000"/>
              </a:solidFill>
              <a:latin typeface="Noto Serif"/>
            </a:endParaRPr>
          </a:p>
          <a:p>
            <a:pPr algn="just">
              <a:lnSpc>
                <a:spcPts val="5997"/>
              </a:lnSpc>
            </a:pPr>
            <a:endParaRPr lang="en-US" sz="3945">
              <a:solidFill>
                <a:srgbClr val="000000"/>
              </a:solidFill>
              <a:latin typeface="Noto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437</Words>
  <Application>Microsoft Office PowerPoint</Application>
  <PresentationFormat>Vlastní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Calibri</vt:lpstr>
      <vt:lpstr>Noto Serif Bold</vt:lpstr>
      <vt:lpstr>Noto Serif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 - 11.01. 2024</dc:title>
  <cp:lastModifiedBy>Admin</cp:lastModifiedBy>
  <cp:revision>3</cp:revision>
  <dcterms:created xsi:type="dcterms:W3CDTF">2006-08-16T00:00:00Z</dcterms:created>
  <dcterms:modified xsi:type="dcterms:W3CDTF">2024-01-12T06:33:19Z</dcterms:modified>
  <dc:identifier>DAF5lFntvA8</dc:identifier>
</cp:coreProperties>
</file>