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8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71" r:id="rId10"/>
    <p:sldId id="266" r:id="rId11"/>
    <p:sldId id="272" r:id="rId12"/>
    <p:sldId id="267" r:id="rId13"/>
    <p:sldId id="268" r:id="rId14"/>
    <p:sldId id="269" r:id="rId15"/>
    <p:sldId id="274" r:id="rId16"/>
    <p:sldId id="276" r:id="rId17"/>
    <p:sldId id="270" r:id="rId18"/>
    <p:sldId id="273" r:id="rId19"/>
    <p:sldId id="275" r:id="rId20"/>
    <p:sldId id="277" r:id="rId21"/>
    <p:sldId id="279" r:id="rId22"/>
    <p:sldId id="280" r:id="rId23"/>
    <p:sldId id="262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3" d="100"/>
          <a:sy n="73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F6AB5-5527-4693-894C-93FDF04220B7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C5BAF-8B0E-437B-9DD1-D69BF80B7C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33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5BAF-8B0E-437B-9DD1-D69BF80B7C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6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DFB71A-2CC2-470A-9F93-42EDF9AEA201}" type="datetimeFigureOut">
              <a:rPr lang="cs-CZ" smtClean="0"/>
              <a:pPr/>
              <a:t>24.05.2020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38A2DD-D418-424C-9AFF-91C30DF851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d/Peyote_Cactus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e/e7/Psilocybe.bohemica.gkoller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5/Heroin_Stamp.jpg/781px-Heroin_Stamp.jpg" TargetMode="External"/><Relationship Id="rId2" Type="http://schemas.openxmlformats.org/officeDocument/2006/relationships/hyperlink" Target="http://upload.wikimedia.org/wikipedia/commons/thumb/0/02/Budvar-mug.JPG/439px-Budvar-mu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9/92/Cocaine_lines_2.jpg/630px-Cocaine_lines_2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//upload.wikimedia.org/wikipedia/commons/8/8d/Cigarette.jpg" TargetMode="External"/><Relationship Id="rId7" Type="http://schemas.openxmlformats.org/officeDocument/2006/relationships/hyperlink" Target="//upload.wikimedia.org/wikipedia/commons/9/96/YosriKop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0/02/Budvar-mug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0350"/>
            <a:ext cx="57531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27" name="Group 279"/>
          <p:cNvGraphicFramePr>
            <a:graphicFrameLocks noGrp="1"/>
          </p:cNvGraphicFramePr>
          <p:nvPr/>
        </p:nvGraphicFramePr>
        <p:xfrm>
          <a:off x="1333500" y="1628775"/>
          <a:ext cx="6767513" cy="4733611"/>
        </p:xfrm>
        <a:graphic>
          <a:graphicData uri="http://schemas.openxmlformats.org/drawingml/2006/table">
            <a:tbl>
              <a:tblPr/>
              <a:tblGrid>
                <a:gridCol w="21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ŠKOLY: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 a mateřská škola Bohdalov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PROJEKTU: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CZ.1.07/1.4.00/21.3806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ŠABLONA: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VZDĚLÁVACÍ OBLAST: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Člověk a příroda, Chemie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ROČNÍK: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MATERIÁLU: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VY_32_INOVACE_12_11Ch-Drogy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AUTOR: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Mgr. Lenka Pazderová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DATUM TVORBY: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Prosinec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OVĚŘENÍ: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17. 1.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ANOTACE: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Prezentace slouží k výkladu učiva o drogách, jejich dělení, výskytu  a negativních  účincích na člověka. Závěr prezentace slouží k shrnutí  a upevnění učiva.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Stimulační drogy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Pervitin</a:t>
            </a:r>
            <a:r>
              <a:rPr lang="cs-CZ" dirty="0" smtClean="0"/>
              <a:t> - odstraňuje únavu</a:t>
            </a:r>
            <a:br>
              <a:rPr lang="cs-CZ" dirty="0" smtClean="0"/>
            </a:br>
            <a:r>
              <a:rPr lang="cs-CZ" dirty="0" smtClean="0"/>
              <a:t>              - zneužívaná jako taneční droga</a:t>
            </a:r>
          </a:p>
          <a:p>
            <a:r>
              <a:rPr lang="cs-CZ" b="1" dirty="0" smtClean="0"/>
              <a:t>Kokain</a:t>
            </a:r>
            <a:r>
              <a:rPr lang="cs-CZ" dirty="0" smtClean="0"/>
              <a:t> - jeho deriváty se používají v lékařství</a:t>
            </a:r>
            <a:br>
              <a:rPr lang="cs-CZ" dirty="0" smtClean="0"/>
            </a:br>
            <a:r>
              <a:rPr lang="cs-CZ" dirty="0" smtClean="0"/>
              <a:t>               jako </a:t>
            </a:r>
            <a:r>
              <a:rPr lang="cs-CZ" u="sng" dirty="0" smtClean="0"/>
              <a:t>lokální anestetikum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- droga se získává z </a:t>
            </a:r>
            <a:r>
              <a:rPr lang="cs-CZ" dirty="0" err="1" smtClean="0"/>
              <a:t>kokainovníku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          pravého</a:t>
            </a:r>
          </a:p>
          <a:p>
            <a:r>
              <a:rPr lang="cs-CZ" b="1" dirty="0" smtClean="0"/>
              <a:t>Extáze </a:t>
            </a:r>
            <a:r>
              <a:rPr lang="cs-CZ" dirty="0" smtClean="0"/>
              <a:t>– taneční droga</a:t>
            </a: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smtClean="0"/>
              <a:t>              </a:t>
            </a:r>
            <a:endParaRPr lang="cs-CZ" b="1" dirty="0"/>
          </a:p>
        </p:txBody>
      </p:sp>
      <p:pic>
        <p:nvPicPr>
          <p:cNvPr id="1030" name="Picture 6" descr="http://bits.wikimedia.org/static-1.23wmf7/skins/common/images/magnify-c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71" y="2564904"/>
            <a:ext cx="35718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691680" y="177281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Kokain</a:t>
            </a:r>
            <a:endParaRPr lang="cs-CZ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332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60032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Kokainovník</a:t>
            </a:r>
            <a:r>
              <a:rPr lang="cs-CZ" sz="3200" dirty="0" smtClean="0"/>
              <a:t> pravý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Tlumivé látky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zneužívány léky s tlumivým účinkem na nervovou soustavu (</a:t>
            </a:r>
            <a:r>
              <a:rPr lang="cs-CZ" dirty="0" err="1" smtClean="0"/>
              <a:t>Rohypnol</a:t>
            </a:r>
            <a:r>
              <a:rPr lang="cs-CZ" dirty="0" smtClean="0"/>
              <a:t>, Diazepam…)</a:t>
            </a:r>
          </a:p>
          <a:p>
            <a:r>
              <a:rPr lang="cs-CZ" dirty="0" smtClean="0"/>
              <a:t>ztráta postřehu, zpomalení myšlení a řeči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Těkavé látky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organická rozpouštědla, např. </a:t>
            </a:r>
            <a:r>
              <a:rPr lang="cs-CZ" b="1" dirty="0" smtClean="0"/>
              <a:t>toluen</a:t>
            </a:r>
            <a:endParaRPr lang="cs-CZ" dirty="0" smtClean="0"/>
          </a:p>
          <a:p>
            <a:r>
              <a:rPr lang="cs-CZ" dirty="0" smtClean="0"/>
              <a:t>při čichání nelze odměřit přesnou dávku, tím se markantně zvyšuje riziko nechtěného předávkování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Halucinogeny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LSD</a:t>
            </a:r>
            <a:r>
              <a:rPr lang="cs-CZ" dirty="0" smtClean="0"/>
              <a:t> – vyrábí se z alkaloidů obsažených v</a:t>
            </a:r>
            <a:br>
              <a:rPr lang="cs-CZ" dirty="0" smtClean="0"/>
            </a:br>
            <a:r>
              <a:rPr lang="cs-CZ" dirty="0" smtClean="0"/>
              <a:t>           houbě paličkovici nachové</a:t>
            </a:r>
            <a:br>
              <a:rPr lang="cs-CZ" dirty="0" smtClean="0"/>
            </a:br>
            <a:r>
              <a:rPr lang="cs-CZ" dirty="0" smtClean="0"/>
              <a:t>         - užívání může vyvolat vznik duševní</a:t>
            </a:r>
            <a:br>
              <a:rPr lang="cs-CZ" dirty="0" smtClean="0"/>
            </a:br>
            <a:r>
              <a:rPr lang="cs-CZ" dirty="0" smtClean="0"/>
              <a:t>           choroby</a:t>
            </a:r>
          </a:p>
          <a:p>
            <a:r>
              <a:rPr lang="cs-CZ" b="1" dirty="0" smtClean="0"/>
              <a:t>Mezkalin</a:t>
            </a:r>
            <a:r>
              <a:rPr lang="cs-CZ" dirty="0" smtClean="0"/>
              <a:t> – nachází se v kaktusu ježunka</a:t>
            </a:r>
            <a:br>
              <a:rPr lang="cs-CZ" dirty="0" smtClean="0"/>
            </a:br>
            <a:r>
              <a:rPr lang="cs-CZ" dirty="0" smtClean="0"/>
              <a:t>                    </a:t>
            </a:r>
            <a:r>
              <a:rPr lang="cs-CZ" dirty="0" err="1" smtClean="0"/>
              <a:t>williamsova</a:t>
            </a:r>
            <a:endParaRPr lang="cs-CZ" dirty="0" smtClean="0"/>
          </a:p>
          <a:p>
            <a:r>
              <a:rPr lang="cs-CZ" b="1" dirty="0" err="1" smtClean="0"/>
              <a:t>Psilocybin</a:t>
            </a:r>
            <a:r>
              <a:rPr lang="cs-CZ" dirty="0" smtClean="0"/>
              <a:t> – obsahuje ho houba lysohlávka</a:t>
            </a:r>
            <a:br>
              <a:rPr lang="cs-CZ" dirty="0" smtClean="0"/>
            </a:br>
            <a:r>
              <a:rPr lang="cs-CZ" dirty="0" smtClean="0"/>
              <a:t>                     česká</a:t>
            </a:r>
            <a:br>
              <a:rPr lang="cs-CZ" dirty="0" smtClean="0"/>
            </a:br>
            <a:r>
              <a:rPr lang="cs-CZ" dirty="0" smtClean="0"/>
              <a:t>          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390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9807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Papírek napuštěný LSD</a:t>
            </a:r>
            <a:endParaRPr lang="cs-CZ" sz="2800" dirty="0"/>
          </a:p>
        </p:txBody>
      </p:sp>
      <p:pic>
        <p:nvPicPr>
          <p:cNvPr id="6148" name="Picture 4" descr="Soubor:Peyote Cact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44824"/>
            <a:ext cx="4896544" cy="33843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60032" y="69269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Ježunka </a:t>
            </a:r>
            <a:r>
              <a:rPr lang="cs-CZ" sz="2800" dirty="0" err="1" smtClean="0"/>
              <a:t>williamsova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 err="1" smtClean="0"/>
              <a:t>Lophophora</a:t>
            </a:r>
            <a:r>
              <a:rPr lang="cs-CZ" sz="2800" dirty="0" smtClean="0"/>
              <a:t> </a:t>
            </a:r>
            <a:r>
              <a:rPr lang="cs-CZ" sz="2800" dirty="0" err="1" smtClean="0"/>
              <a:t>williamsi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i="1" dirty="0" smtClean="0"/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bor:Psilocybe.bohemica.gkol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904656" cy="490012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843808" y="6926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Lysohlávka česká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98072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692696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Halucinogeny mohou vyvolávat „</a:t>
            </a:r>
            <a:r>
              <a:rPr lang="cs-CZ" sz="3200" dirty="0" err="1" smtClean="0"/>
              <a:t>flash</a:t>
            </a:r>
            <a:r>
              <a:rPr lang="cs-CZ" sz="3200" dirty="0" smtClean="0"/>
              <a:t> </a:t>
            </a:r>
            <a:r>
              <a:rPr lang="cs-CZ" sz="3200" dirty="0" err="1" smtClean="0"/>
              <a:t>back</a:t>
            </a:r>
            <a:r>
              <a:rPr lang="cs-CZ" sz="3200" dirty="0" smtClean="0"/>
              <a:t>“, </a:t>
            </a:r>
          </a:p>
          <a:p>
            <a:r>
              <a:rPr lang="cs-CZ" sz="3200" dirty="0" smtClean="0"/>
              <a:t>při něm se dostavuje pocit jako po požití drogy, i když požita nebyla (za rok až dva abstinence přestane). </a:t>
            </a:r>
          </a:p>
          <a:p>
            <a:r>
              <a:rPr lang="cs-CZ" sz="3200" dirty="0" err="1" smtClean="0"/>
              <a:t>Flash</a:t>
            </a:r>
            <a:r>
              <a:rPr lang="cs-CZ" sz="3200" dirty="0" smtClean="0"/>
              <a:t> </a:t>
            </a:r>
            <a:r>
              <a:rPr lang="cs-CZ" sz="3200" dirty="0" err="1" smtClean="0"/>
              <a:t>back</a:t>
            </a:r>
            <a:r>
              <a:rPr lang="cs-CZ" sz="3200" dirty="0" smtClean="0"/>
              <a:t> může vyvolat i pervitin a marihuana.</a:t>
            </a:r>
          </a:p>
          <a:p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63764"/>
            <a:ext cx="5112568" cy="44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07704" y="83671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Některé psychoaktivní drogy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Konopné drogy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získávají se z konopí</a:t>
            </a:r>
          </a:p>
          <a:p>
            <a:r>
              <a:rPr lang="cs-CZ" dirty="0" smtClean="0"/>
              <a:t>účinná látka je </a:t>
            </a:r>
            <a:r>
              <a:rPr lang="cs-CZ" dirty="0" err="1" smtClean="0"/>
              <a:t>tetrahydrokanabinol</a:t>
            </a:r>
            <a:r>
              <a:rPr lang="cs-CZ" dirty="0" smtClean="0"/>
              <a:t> </a:t>
            </a:r>
            <a:r>
              <a:rPr lang="cs-CZ" b="1" dirty="0" smtClean="0"/>
              <a:t>THC</a:t>
            </a:r>
          </a:p>
          <a:p>
            <a:r>
              <a:rPr lang="cs-CZ" b="1" dirty="0" smtClean="0"/>
              <a:t>marihuana</a:t>
            </a:r>
            <a:r>
              <a:rPr lang="cs-CZ" dirty="0" smtClean="0"/>
              <a:t> – sušené vrcholky rostlin konopí</a:t>
            </a:r>
            <a:br>
              <a:rPr lang="cs-CZ" dirty="0" smtClean="0"/>
            </a:br>
            <a:r>
              <a:rPr lang="cs-CZ" dirty="0" smtClean="0"/>
              <a:t>                     - cigareta s marihuanou se nazývá</a:t>
            </a:r>
            <a:br>
              <a:rPr lang="cs-CZ" dirty="0" smtClean="0"/>
            </a:br>
            <a:r>
              <a:rPr lang="cs-CZ" dirty="0" smtClean="0"/>
              <a:t>                        joint</a:t>
            </a:r>
          </a:p>
          <a:p>
            <a:r>
              <a:rPr lang="cs-CZ" b="1" dirty="0" smtClean="0"/>
              <a:t>hašiš</a:t>
            </a:r>
            <a:r>
              <a:rPr lang="cs-CZ" dirty="0" smtClean="0"/>
              <a:t> – je pryskyřice z rostlin konopí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 smtClean="0"/>
              <a:t>Drogy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304256" cy="391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11560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Konopí seté</a:t>
            </a:r>
            <a:endParaRPr lang="cs-CZ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707904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Marihuana</a:t>
            </a:r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200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660232" y="9807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Joint</a:t>
            </a:r>
            <a:endParaRPr lang="cs-CZ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09120"/>
            <a:ext cx="2095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300192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Přípravek s filtrem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Nebezpečí zneužívání drog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vyvolávají psychickou a ……………  …………….</a:t>
            </a:r>
          </a:p>
          <a:p>
            <a:r>
              <a:rPr lang="cs-CZ" dirty="0" smtClean="0"/>
              <a:t>zanesení infekce do těla, přenos žloutenky</a:t>
            </a:r>
            <a:br>
              <a:rPr lang="cs-CZ" dirty="0" smtClean="0"/>
            </a:br>
            <a:r>
              <a:rPr lang="cs-CZ" dirty="0" smtClean="0"/>
              <a:t>a ………….</a:t>
            </a:r>
          </a:p>
          <a:p>
            <a:r>
              <a:rPr lang="cs-CZ" dirty="0" smtClean="0"/>
              <a:t>způsobují ……………. vnitřních orgánů</a:t>
            </a:r>
          </a:p>
          <a:p>
            <a:r>
              <a:rPr lang="cs-CZ" dirty="0" smtClean="0"/>
              <a:t>mohou způsobit vznik i ……………… chorob</a:t>
            </a:r>
          </a:p>
          <a:p>
            <a:r>
              <a:rPr lang="cs-CZ" dirty="0" smtClean="0"/>
              <a:t>předávkování může způsobit 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Nebezpečí zneužívání drog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vyvolávají psychickou a </a:t>
            </a:r>
            <a:r>
              <a:rPr lang="cs-CZ" dirty="0" smtClean="0">
                <a:solidFill>
                  <a:srgbClr val="FF0000"/>
                </a:solidFill>
              </a:rPr>
              <a:t>fyzickou závislost</a:t>
            </a:r>
          </a:p>
          <a:p>
            <a:r>
              <a:rPr lang="cs-CZ" dirty="0" smtClean="0"/>
              <a:t>zanesení infekce do těla, přenos žloutenky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>
                <a:solidFill>
                  <a:srgbClr val="FF0000"/>
                </a:solidFill>
              </a:rPr>
              <a:t>AIDS</a:t>
            </a:r>
          </a:p>
          <a:p>
            <a:r>
              <a:rPr lang="cs-CZ" dirty="0" smtClean="0"/>
              <a:t>způsobují </a:t>
            </a:r>
            <a:r>
              <a:rPr lang="cs-CZ" dirty="0" smtClean="0">
                <a:solidFill>
                  <a:srgbClr val="FF0000"/>
                </a:solidFill>
              </a:rPr>
              <a:t>poškození </a:t>
            </a:r>
            <a:r>
              <a:rPr lang="cs-CZ" dirty="0" smtClean="0"/>
              <a:t>vnitřních orgánů</a:t>
            </a:r>
          </a:p>
          <a:p>
            <a:r>
              <a:rPr lang="cs-CZ" dirty="0" smtClean="0"/>
              <a:t>mohou způsobit vznik i </a:t>
            </a:r>
            <a:r>
              <a:rPr lang="cs-CZ" dirty="0" smtClean="0">
                <a:solidFill>
                  <a:srgbClr val="FF0000"/>
                </a:solidFill>
              </a:rPr>
              <a:t>duševních</a:t>
            </a:r>
            <a:r>
              <a:rPr lang="cs-CZ" dirty="0" smtClean="0"/>
              <a:t> chorob</a:t>
            </a:r>
          </a:p>
          <a:p>
            <a:r>
              <a:rPr lang="cs-CZ" dirty="0" smtClean="0"/>
              <a:t>p</a:t>
            </a:r>
            <a:r>
              <a:rPr lang="cs-CZ" smtClean="0"/>
              <a:t>ředávkování </a:t>
            </a:r>
            <a:r>
              <a:rPr lang="cs-CZ" dirty="0" smtClean="0"/>
              <a:t>může způsobit </a:t>
            </a:r>
            <a:r>
              <a:rPr lang="cs-CZ" dirty="0" smtClean="0">
                <a:solidFill>
                  <a:srgbClr val="FF0000"/>
                </a:solidFill>
              </a:rPr>
              <a:t>smrt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Citace a zdroje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200" dirty="0" smtClean="0"/>
              <a:t>GEIERUNITED.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1.1.2014]. Dostupný na WWW: http://upload.wikimedia.org/wikipedia/commons/8/8d/Cigarette.jpg </a:t>
            </a:r>
          </a:p>
          <a:p>
            <a:r>
              <a:rPr lang="cs-CZ" sz="1200" dirty="0" smtClean="0"/>
              <a:t>RUDE.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1.1.2014]. Dostupný na WWW: </a:t>
            </a:r>
            <a:r>
              <a:rPr lang="cs-CZ" sz="1200" dirty="0" smtClean="0">
                <a:hlinkClick r:id="rId2"/>
              </a:rPr>
              <a:t>http://upload.wikimedia.org/wikipedia/commons/thumb/0/02/Budvar-mug.JPG/439px-Budvar-mug.JPG</a:t>
            </a:r>
            <a:endParaRPr lang="cs-CZ" sz="1200" dirty="0" smtClean="0"/>
          </a:p>
          <a:p>
            <a:r>
              <a:rPr lang="en-US" sz="1200" dirty="0" smtClean="0"/>
              <a:t>YOSRI. </a:t>
            </a:r>
            <a:r>
              <a:rPr lang="en-US" sz="1200" i="1" dirty="0" smtClean="0"/>
              <a:t>Wikimedia Commons</a:t>
            </a:r>
            <a:r>
              <a:rPr lang="en-US" sz="1200" dirty="0" smtClean="0"/>
              <a:t> [online]. [cit. 1.1.2014]. </a:t>
            </a:r>
            <a:r>
              <a:rPr lang="en-US" sz="1200" dirty="0" err="1" smtClean="0"/>
              <a:t>Dostupný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WWW: http://upload.wikimedia.org/wikipedia/commons/thumb/9/96/YosriKopi.jpg/800px-YosriKopi.jpg 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PSYCHONAUGHT.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</a:t>
            </a:r>
            <a:r>
              <a:rPr lang="cs-CZ" sz="1200" dirty="0" smtClean="0">
                <a:hlinkClick r:id="rId3"/>
              </a:rPr>
              <a:t>http://upload.wikimedia.org/wikipedia/commons/thumb/5/55/Heroin_Stamp.jpg/781px-Heroin_Stamp.jpg</a:t>
            </a:r>
            <a:endParaRPr lang="cs-CZ" sz="1200" dirty="0" smtClean="0"/>
          </a:p>
          <a:p>
            <a:r>
              <a:rPr lang="en-US" sz="1200" dirty="0" smtClean="0"/>
              <a:t>ZXC. </a:t>
            </a:r>
            <a:r>
              <a:rPr lang="en-US" sz="1200" i="1" dirty="0" smtClean="0"/>
              <a:t>Wikimedia Commons</a:t>
            </a:r>
            <a:r>
              <a:rPr lang="en-US" sz="1200" dirty="0" smtClean="0"/>
              <a:t> [online]. [cit. 2.1.2014]. </a:t>
            </a:r>
            <a:r>
              <a:rPr lang="en-US" sz="1200" dirty="0" err="1" smtClean="0"/>
              <a:t>Dostupný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WWW: </a:t>
            </a:r>
            <a:r>
              <a:rPr lang="en-US" sz="1200" dirty="0" smtClean="0">
                <a:hlinkClick r:id="rId4"/>
              </a:rPr>
              <a:t>http://upload.wikimedia.org/wikipedia/commons/thumb/9/92/Cocaine_lines_2.jpg/630px-Cocaine_lines_2.jpg</a:t>
            </a:r>
            <a:endParaRPr lang="cs-CZ" sz="1200" dirty="0" smtClean="0"/>
          </a:p>
          <a:p>
            <a:r>
              <a:rPr lang="cs-CZ" sz="1200" dirty="0" smtClean="0"/>
              <a:t>ZELL, H..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http://upload.wikimedia.org/wikipedia/commons/thumb/a/ae/Erythroxylum_coca_002.JPG/450px-Erythroxylum_coca_002.JPG </a:t>
            </a:r>
            <a:r>
              <a:rPr lang="en-US" sz="1200" dirty="0" smtClean="0"/>
              <a:t> 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PSYCHONAUGHT.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http://upload.wikimedia.org/wikipedia/commons/thumb/4/41/Pink_Elephants_on_Parade_Blotter_LSD.JPG/800px-Pink_Elephants_on_Parade_Blotter_LSD.JPG 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http://upload.wikimedia.org/wikipedia/commons/thumb/6/6d/Peyote_Cactus.jpg/800px-Peyote_Cactus.jpg </a:t>
            </a:r>
          </a:p>
          <a:p>
            <a:r>
              <a:rPr lang="cs-CZ" sz="1200" dirty="0" smtClean="0"/>
              <a:t>KOLLER, </a:t>
            </a:r>
            <a:r>
              <a:rPr lang="cs-CZ" sz="1200" dirty="0" err="1" smtClean="0"/>
              <a:t>Gerhard</a:t>
            </a:r>
            <a:r>
              <a:rPr lang="cs-CZ" sz="1200" dirty="0" smtClean="0"/>
              <a:t>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http://upload.wikimedia.org/wikipedia/commons/thumb/e/e7/Psilocybe.bohemica.gkoller.jpg/723px-Psilocybe.bohemica.gkoller.jpg 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http://upload.wikimedia.org/wikipedia/commons/6/64/Pyschoactive_Drugs.jpg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Citace a zdroje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ROTBUCHE. </a:t>
            </a:r>
            <a:r>
              <a:rPr lang="cs-CZ" sz="1200" i="1" dirty="0" err="1" smtClean="0"/>
              <a:t>Vikimedia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http://upload.wikimedia.org/wikipedia/commons/thumb/5/5f/Cannabis_flowering.jpg/295px-Cannabis_flowering.jpg </a:t>
            </a:r>
          </a:p>
          <a:p>
            <a:r>
              <a:rPr lang="cs-CZ" sz="1200" dirty="0" smtClean="0"/>
              <a:t>HUPU2. </a:t>
            </a:r>
            <a:r>
              <a:rPr lang="cs-CZ" sz="1200" i="1" dirty="0" err="1" smtClean="0"/>
              <a:t>Vikimedia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http://upload.wikimedia.org/wikipedia/commons/f/f7/ST-3-bud.jpg </a:t>
            </a:r>
          </a:p>
          <a:p>
            <a:r>
              <a:rPr lang="cs-CZ" sz="1200" dirty="0" smtClean="0"/>
              <a:t>FENDERSON, Erik. </a:t>
            </a:r>
            <a:r>
              <a:rPr lang="cs-CZ" sz="1200" i="1" dirty="0" err="1" smtClean="0"/>
              <a:t>Vikimedia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http://upload.wikimedia.org/wikipedia/commons/thumb/9/94/Joint.jpg/800px-Joint.jpg </a:t>
            </a:r>
          </a:p>
          <a:p>
            <a:r>
              <a:rPr lang="cs-CZ" sz="1200" dirty="0" smtClean="0"/>
              <a:t>FENDERSON, Erik. </a:t>
            </a:r>
            <a:r>
              <a:rPr lang="cs-CZ" sz="1200" i="1" dirty="0" err="1" smtClean="0"/>
              <a:t>Vikimedia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 [online]. [cit. 2.1.2014]. Dostupný na WWW: http://upload.wikimedia.org/wikipedia/commons/thumb/4/4a/Unrolled_joint.jpg/800px-Unrolled_joint.jpg </a:t>
            </a:r>
          </a:p>
          <a:p>
            <a:r>
              <a:rPr lang="cs-CZ" sz="1200" dirty="0"/>
              <a:t>Autorem materiálu a všech jeho částí, pokud není uvedeno jinak, je Mgr. </a:t>
            </a:r>
            <a:r>
              <a:rPr lang="cs-CZ" sz="1200"/>
              <a:t>Lenka Pazderová.</a:t>
            </a:r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drogy?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jakékoliv přírodní nebo synteticky vyrobené látky, které po vniknutí do organismu mění psychiku člověka a vnímání okolní reality</a:t>
            </a:r>
          </a:p>
          <a:p>
            <a:r>
              <a:rPr lang="cs-CZ" dirty="0"/>
              <a:t>v</a:t>
            </a:r>
            <a:r>
              <a:rPr lang="cs-CZ" dirty="0" smtClean="0"/>
              <a:t>yvolávají psychickou a fyzickou závislost</a:t>
            </a:r>
          </a:p>
          <a:p>
            <a:r>
              <a:rPr lang="cs-CZ" dirty="0"/>
              <a:t>s</a:t>
            </a:r>
            <a:r>
              <a:rPr lang="cs-CZ" dirty="0" smtClean="0"/>
              <a:t>louží k povzbuzení organismu, navození příjemné nálady, radostných pocitů (euforie), ke zklidnění organismu…</a:t>
            </a:r>
          </a:p>
          <a:p>
            <a:r>
              <a:rPr lang="cs-CZ" dirty="0" smtClean="0"/>
              <a:t>jsou užívány ústy, vdechovány, vstřikovány injekčními stříkačkami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Drogy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       „měkké“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      „tvrdé“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evzniká u nich psychická nebo fyzická závislost  (případně jen na stejné úrovni jako u nikotinu)</a:t>
            </a:r>
          </a:p>
          <a:p>
            <a:r>
              <a:rPr lang="cs-CZ" dirty="0"/>
              <a:t>d</a:t>
            </a:r>
            <a:r>
              <a:rPr lang="cs-CZ" dirty="0" smtClean="0"/>
              <a:t>rogy z konopí – marihuana, hašiš</a:t>
            </a:r>
          </a:p>
          <a:p>
            <a:r>
              <a:rPr lang="cs-CZ" dirty="0"/>
              <a:t>j</a:t>
            </a:r>
            <a:r>
              <a:rPr lang="cs-CZ" dirty="0" smtClean="0"/>
              <a:t>ejich užívání většinou nezpůsobuje smrt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vzniká na ně velmi silný psychický a fyzický návyk</a:t>
            </a:r>
          </a:p>
          <a:p>
            <a:r>
              <a:rPr lang="cs-CZ" dirty="0"/>
              <a:t>n</a:t>
            </a:r>
            <a:r>
              <a:rPr lang="cs-CZ" dirty="0" smtClean="0"/>
              <a:t>apř. heroin, kokain, </a:t>
            </a:r>
            <a:r>
              <a:rPr lang="cs-CZ" dirty="0" err="1" smtClean="0"/>
              <a:t>crack</a:t>
            </a:r>
            <a:r>
              <a:rPr lang="cs-CZ" dirty="0" smtClean="0"/>
              <a:t>, PCP…</a:t>
            </a:r>
          </a:p>
          <a:p>
            <a:r>
              <a:rPr lang="cs-CZ" dirty="0"/>
              <a:t>j</a:t>
            </a:r>
            <a:r>
              <a:rPr lang="cs-CZ" dirty="0" smtClean="0"/>
              <a:t>ejich užívání může končit smrtí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Drogy společensky akceptované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Nikotin</a:t>
            </a:r>
          </a:p>
          <a:p>
            <a:r>
              <a:rPr lang="cs-CZ" dirty="0" smtClean="0"/>
              <a:t>Alkohol</a:t>
            </a:r>
          </a:p>
          <a:p>
            <a:r>
              <a:rPr lang="cs-CZ" dirty="0" smtClean="0"/>
              <a:t>Kofein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 descr="Soubor:Cigaret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5"/>
            <a:ext cx="2232248" cy="2176442"/>
          </a:xfrm>
          <a:prstGeom prst="rect">
            <a:avLst/>
          </a:prstGeom>
          <a:noFill/>
        </p:spPr>
      </p:pic>
      <p:pic>
        <p:nvPicPr>
          <p:cNvPr id="5124" name="Picture 4" descr="Soubor:Budvar-mu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564904"/>
            <a:ext cx="2719628" cy="3717032"/>
          </a:xfrm>
          <a:prstGeom prst="rect">
            <a:avLst/>
          </a:prstGeom>
          <a:noFill/>
        </p:spPr>
      </p:pic>
      <p:pic>
        <p:nvPicPr>
          <p:cNvPr id="5126" name="Picture 6" descr="Soubor:YosriKop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93305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Abstinenční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</a:t>
            </a:r>
            <a:r>
              <a:rPr lang="cs-CZ" b="1" dirty="0" smtClean="0"/>
              <a:t>edostatek drogy je prožíván jako velmi nepříjemný stav</a:t>
            </a:r>
          </a:p>
          <a:p>
            <a:r>
              <a:rPr lang="cs-CZ" b="1" u="sng" dirty="0" smtClean="0"/>
              <a:t>Fyzické příznaky</a:t>
            </a:r>
            <a:r>
              <a:rPr lang="cs-CZ" b="1" dirty="0" smtClean="0"/>
              <a:t>:</a:t>
            </a:r>
            <a:r>
              <a:rPr lang="cs-CZ" dirty="0" smtClean="0"/>
              <a:t> bolesti, křeče svalové i zažívacího traktu, zvracení, průjmy, pocení, epileptické křeče s poruchami vědomí, změny srdeční činnosti…</a:t>
            </a:r>
          </a:p>
          <a:p>
            <a:r>
              <a:rPr lang="cs-CZ" b="1" u="sng" dirty="0" smtClean="0"/>
              <a:t>Psychické příznaky</a:t>
            </a:r>
            <a:r>
              <a:rPr lang="cs-CZ" b="1" dirty="0" smtClean="0"/>
              <a:t>: </a:t>
            </a:r>
            <a:r>
              <a:rPr lang="cs-CZ" dirty="0" smtClean="0"/>
              <a:t>úzkost, neklid, předrážděnost, agresivita, únava, vyčerpanost, spavost, halucinace, zmatenost…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drog a jejich účinky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u="sng" dirty="0" smtClean="0"/>
              <a:t>Opiáty</a:t>
            </a:r>
            <a:r>
              <a:rPr lang="cs-CZ" dirty="0" smtClean="0"/>
              <a:t> – potlačení bolesti, psychický a fyzický útlum</a:t>
            </a:r>
          </a:p>
          <a:p>
            <a:r>
              <a:rPr lang="cs-CZ" b="1" u="sng" dirty="0" smtClean="0"/>
              <a:t>Stimulační drogy </a:t>
            </a:r>
            <a:r>
              <a:rPr lang="cs-CZ" dirty="0" smtClean="0"/>
              <a:t>– odstranění únavy, zrychlení postřehu</a:t>
            </a:r>
          </a:p>
          <a:p>
            <a:r>
              <a:rPr lang="cs-CZ" b="1" u="sng" dirty="0" smtClean="0"/>
              <a:t>Tlumivé látky </a:t>
            </a:r>
            <a:r>
              <a:rPr lang="cs-CZ" dirty="0" smtClean="0"/>
              <a:t>– uvolnění, útlum</a:t>
            </a:r>
          </a:p>
          <a:p>
            <a:r>
              <a:rPr lang="cs-CZ" b="1" u="sng" dirty="0" smtClean="0"/>
              <a:t>Těkavé látky </a:t>
            </a:r>
            <a:r>
              <a:rPr lang="cs-CZ" dirty="0" smtClean="0"/>
              <a:t>– psychický útlum</a:t>
            </a:r>
          </a:p>
          <a:p>
            <a:r>
              <a:rPr lang="cs-CZ" b="1" u="sng" dirty="0" smtClean="0"/>
              <a:t>Halucinogeny</a:t>
            </a:r>
            <a:r>
              <a:rPr lang="cs-CZ" dirty="0" smtClean="0"/>
              <a:t> – poruchy vnímání, přeludy</a:t>
            </a:r>
          </a:p>
          <a:p>
            <a:r>
              <a:rPr lang="cs-CZ" b="1" u="sng" dirty="0" smtClean="0"/>
              <a:t>Konopné drogy</a:t>
            </a:r>
            <a:r>
              <a:rPr lang="cs-CZ" u="sng" dirty="0" smtClean="0"/>
              <a:t> </a:t>
            </a:r>
            <a:r>
              <a:rPr lang="cs-CZ" dirty="0" smtClean="0"/>
              <a:t>– mírná euforie, poruchy vnímání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Opiáty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orfin, kodein, heroin, braun</a:t>
            </a:r>
          </a:p>
          <a:p>
            <a:r>
              <a:rPr lang="cs-CZ" b="1" dirty="0" smtClean="0"/>
              <a:t>Heroin</a:t>
            </a:r>
            <a:r>
              <a:rPr lang="cs-CZ" dirty="0" smtClean="0"/>
              <a:t> - silná návyková droga</a:t>
            </a:r>
            <a:br>
              <a:rPr lang="cs-CZ" dirty="0" smtClean="0"/>
            </a:br>
            <a:r>
              <a:rPr lang="cs-CZ" dirty="0" smtClean="0"/>
              <a:t>             - závislost může vzniknout už po jediné </a:t>
            </a:r>
            <a:br>
              <a:rPr lang="cs-CZ" dirty="0" smtClean="0"/>
            </a:br>
            <a:r>
              <a:rPr lang="cs-CZ" dirty="0" smtClean="0"/>
              <a:t>               dávce</a:t>
            </a:r>
            <a:br>
              <a:rPr lang="cs-CZ" dirty="0" smtClean="0"/>
            </a:br>
            <a:r>
              <a:rPr lang="cs-CZ" dirty="0" smtClean="0"/>
              <a:t>             - při léčbě závislosti se uplatňuje tzv.</a:t>
            </a:r>
            <a:br>
              <a:rPr lang="cs-CZ" dirty="0" smtClean="0"/>
            </a:br>
            <a:r>
              <a:rPr lang="cs-CZ" dirty="0" smtClean="0"/>
              <a:t>               substituční léčba</a:t>
            </a:r>
            <a:br>
              <a:rPr lang="cs-CZ" dirty="0" smtClean="0"/>
            </a:br>
            <a:r>
              <a:rPr lang="cs-CZ" dirty="0" smtClean="0"/>
              <a:t>             - v surovém stavu hnědá krystalická</a:t>
            </a:r>
            <a:br>
              <a:rPr lang="cs-CZ" dirty="0" smtClean="0"/>
            </a:br>
            <a:r>
              <a:rPr lang="cs-CZ" dirty="0" smtClean="0"/>
              <a:t>               látka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392488" cy="37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411760" y="5486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„Psaníčko heroinu“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427</TotalTime>
  <Words>791</Words>
  <Application>Microsoft Office PowerPoint</Application>
  <PresentationFormat>Předvádění na obrazovce (4:3)</PresentationFormat>
  <Paragraphs>117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Calibri</vt:lpstr>
      <vt:lpstr>Franklin Gothic Book</vt:lpstr>
      <vt:lpstr>Franklin Gothic Medium</vt:lpstr>
      <vt:lpstr>Times New Roman</vt:lpstr>
      <vt:lpstr>Wingdings 2</vt:lpstr>
      <vt:lpstr>Cesta</vt:lpstr>
      <vt:lpstr>Prezentace aplikace PowerPoint</vt:lpstr>
      <vt:lpstr>Drogy</vt:lpstr>
      <vt:lpstr>Co jsou drogy?</vt:lpstr>
      <vt:lpstr>Drogy</vt:lpstr>
      <vt:lpstr>Drogy společensky akceptované</vt:lpstr>
      <vt:lpstr>Abstinenční příznaky</vt:lpstr>
      <vt:lpstr>Přehled drog a jejich účinky</vt:lpstr>
      <vt:lpstr>Opiáty</vt:lpstr>
      <vt:lpstr>Prezentace aplikace PowerPoint</vt:lpstr>
      <vt:lpstr>Stimulační drogy</vt:lpstr>
      <vt:lpstr>Prezentace aplikace PowerPoint</vt:lpstr>
      <vt:lpstr>Tlumivé látky</vt:lpstr>
      <vt:lpstr>Těkavé látky</vt:lpstr>
      <vt:lpstr>Halucinogeny</vt:lpstr>
      <vt:lpstr>Prezentace aplikace PowerPoint</vt:lpstr>
      <vt:lpstr>Prezentace aplikace PowerPoint</vt:lpstr>
      <vt:lpstr>Prezentace aplikace PowerPoint</vt:lpstr>
      <vt:lpstr>Prezentace aplikace PowerPoint</vt:lpstr>
      <vt:lpstr>Konopné drogy</vt:lpstr>
      <vt:lpstr>Prezentace aplikace PowerPoint</vt:lpstr>
      <vt:lpstr>Nebezpečí zneužívání drog</vt:lpstr>
      <vt:lpstr>Nebezpečí zneužívání drog</vt:lpstr>
      <vt:lpstr>Citace a zdroje</vt:lpstr>
      <vt:lpstr>Citace a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ucitel</cp:lastModifiedBy>
  <cp:revision>44</cp:revision>
  <dcterms:created xsi:type="dcterms:W3CDTF">2014-01-01T17:05:26Z</dcterms:created>
  <dcterms:modified xsi:type="dcterms:W3CDTF">2020-05-24T15:41:47Z</dcterms:modified>
</cp:coreProperties>
</file>